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0" r:id="rId2"/>
  </p:sldIdLst>
  <p:sldSz cx="10058400" cy="7772400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8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45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13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82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82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34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2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83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7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21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7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73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2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10BF7B-CF6C-4B7C-89B0-FE76FA24036B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9C905-9006-4DF9-BAC2-B985B8AEC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01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903F0-46C7-794D-5798-2E3B0F90E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76151A-5AA8-D126-3785-0152E4405E0F}"/>
              </a:ext>
            </a:extLst>
          </p:cNvPr>
          <p:cNvSpPr txBox="1"/>
          <p:nvPr/>
        </p:nvSpPr>
        <p:spPr>
          <a:xfrm>
            <a:off x="1352931" y="32211"/>
            <a:ext cx="7352537" cy="14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9000"/>
              </a:lnSpc>
              <a:tabLst>
                <a:tab pos="-957436943" algn="l"/>
              </a:tabLst>
            </a:pPr>
            <a:r>
              <a:rPr lang="en-US" sz="2000" b="1" u="sng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Those Serving Publicly for  May2026</a:t>
            </a:r>
            <a:endParaRPr lang="en-US" sz="2000" kern="1500" dirty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pPr algn="ctr">
              <a:lnSpc>
                <a:spcPct val="119000"/>
              </a:lnSpc>
            </a:pPr>
            <a:r>
              <a:rPr lang="en-US" sz="1100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...serve him with wholehearted devotion and with a willing mind, for the LORD searches every heart... 1 Chronicles 28:9</a:t>
            </a:r>
          </a:p>
          <a:p>
            <a:pPr algn="ctr">
              <a:lnSpc>
                <a:spcPct val="119000"/>
              </a:lnSpc>
            </a:pPr>
            <a:r>
              <a:rPr lang="en-US" sz="1486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 </a:t>
            </a:r>
            <a:endParaRPr lang="en-US" sz="2310" kern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19000"/>
              </a:lnSpc>
            </a:pPr>
            <a:r>
              <a:rPr lang="en-US" sz="1486" kern="1500" dirty="0">
                <a:solidFill>
                  <a:srgbClr val="000000"/>
                </a:solidFill>
                <a:latin typeface="Monotype Corsiva" panose="03010101010201010101" pitchFamily="66" charset="0"/>
              </a:rPr>
              <a:t> </a:t>
            </a:r>
            <a:endParaRPr lang="en-US" sz="2310" kern="15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19000"/>
              </a:lnSpc>
              <a:spcAft>
                <a:spcPts val="496"/>
              </a:spcAft>
            </a:pPr>
            <a:r>
              <a:rPr lang="en-US" sz="1486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BE2F2F-22B0-2D14-CC96-F9EDAE8AC82D}"/>
              </a:ext>
            </a:extLst>
          </p:cNvPr>
          <p:cNvSpPr txBox="1"/>
          <p:nvPr/>
        </p:nvSpPr>
        <p:spPr>
          <a:xfrm>
            <a:off x="238972" y="734740"/>
            <a:ext cx="95804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Sunday Morning</a:t>
            </a:r>
            <a:r>
              <a:rPr lang="en-US" sz="1500" b="1" dirty="0">
                <a:latin typeface="Lucida Calligraphy" panose="03010101010101010101" pitchFamily="66" charset="0"/>
              </a:rPr>
              <a:t>	</a:t>
            </a:r>
            <a:r>
              <a:rPr lang="en-US" sz="990" b="1" dirty="0">
                <a:latin typeface="Lucida Calligraphy" panose="03010101010101010101" pitchFamily="66" charset="0"/>
              </a:rPr>
              <a:t>	</a:t>
            </a:r>
            <a:r>
              <a:rPr lang="en-US" sz="990" b="1">
                <a:latin typeface="Lucida Calligraphy" panose="03010101010101010101" pitchFamily="66" charset="0"/>
              </a:rPr>
              <a:t>         May 3			May 10		May 17		May 24		    May 31</a:t>
            </a:r>
            <a:endParaRPr lang="en-US" sz="1200" dirty="0">
              <a:latin typeface="Monotype Corsiva" panose="03010101010201010101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BC4F78-B18A-43EF-561A-58998F46C9FF}"/>
              </a:ext>
            </a:extLst>
          </p:cNvPr>
          <p:cNvSpPr txBox="1"/>
          <p:nvPr/>
        </p:nvSpPr>
        <p:spPr>
          <a:xfrm>
            <a:off x="452628" y="1190446"/>
            <a:ext cx="1926243" cy="306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Scripture Reading: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Preside Lord’s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Assist at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Assist at back for table:</a:t>
            </a: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endParaRPr lang="en-US" sz="900" b="1" dirty="0">
              <a:latin typeface="Arial "/>
            </a:endParaRP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Announcements: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endParaRPr lang="en-US" sz="900" b="1" dirty="0">
              <a:latin typeface="Arial 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5EF74A-523F-52FC-A26D-03D5E1D427A6}"/>
              </a:ext>
            </a:extLst>
          </p:cNvPr>
          <p:cNvSpPr txBox="1"/>
          <p:nvPr/>
        </p:nvSpPr>
        <p:spPr>
          <a:xfrm>
            <a:off x="11128998" y="393369"/>
            <a:ext cx="935431" cy="1594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Buzz Toland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Danny Davis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Rick Tinsley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Ray Crawford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Ronnie Ruff</a:t>
            </a:r>
          </a:p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Sullivan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3A02D3-D9E3-455D-5246-2EAFC1C4CAE4}"/>
              </a:ext>
            </a:extLst>
          </p:cNvPr>
          <p:cNvSpPr txBox="1"/>
          <p:nvPr/>
        </p:nvSpPr>
        <p:spPr>
          <a:xfrm>
            <a:off x="2355134" y="4463008"/>
            <a:ext cx="1019686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Jerry Greenhaw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Bobby Evans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E227BC-230D-FA61-6689-965D968C52D8}"/>
              </a:ext>
            </a:extLst>
          </p:cNvPr>
          <p:cNvSpPr txBox="1"/>
          <p:nvPr/>
        </p:nvSpPr>
        <p:spPr>
          <a:xfrm>
            <a:off x="216201" y="4258204"/>
            <a:ext cx="93834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Sunday Evening</a:t>
            </a:r>
            <a:r>
              <a:rPr lang="en-US" sz="990" b="1" dirty="0">
                <a:latin typeface="Lucida Calligraphy" panose="03010101010101010101" pitchFamily="66" charset="0"/>
              </a:rPr>
              <a:t>	</a:t>
            </a:r>
            <a:endParaRPr lang="en-US" sz="826" b="1" dirty="0">
              <a:latin typeface="Lucida Calligraphy" panose="03010101010101010101" pitchFamily="66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606B4D-C41B-8F45-5A68-7EFCE14CB0EF}"/>
              </a:ext>
            </a:extLst>
          </p:cNvPr>
          <p:cNvSpPr txBox="1"/>
          <p:nvPr/>
        </p:nvSpPr>
        <p:spPr>
          <a:xfrm>
            <a:off x="450540" y="4576098"/>
            <a:ext cx="143168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Lord’s Table PM: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</a:t>
            </a:r>
            <a:r>
              <a:rPr lang="en-US" sz="826" b="1" dirty="0"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492CB2F-010C-DAA4-E055-4ED3A732F5AB}"/>
              </a:ext>
            </a:extLst>
          </p:cNvPr>
          <p:cNvSpPr txBox="1"/>
          <p:nvPr/>
        </p:nvSpPr>
        <p:spPr>
          <a:xfrm>
            <a:off x="3907525" y="4426234"/>
            <a:ext cx="935431" cy="108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Bobby Evans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889D8A-1FC5-532A-15D9-79D37FF10BFB}"/>
              </a:ext>
            </a:extLst>
          </p:cNvPr>
          <p:cNvSpPr txBox="1"/>
          <p:nvPr/>
        </p:nvSpPr>
        <p:spPr>
          <a:xfrm>
            <a:off x="6631662" y="4433652"/>
            <a:ext cx="107030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Brothers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AC663E-A34D-FEC4-B168-4E21D59FCDC4}"/>
              </a:ext>
            </a:extLst>
          </p:cNvPr>
          <p:cNvSpPr txBox="1"/>
          <p:nvPr/>
        </p:nvSpPr>
        <p:spPr>
          <a:xfrm>
            <a:off x="8237752" y="4392451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Mike Brothers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CAEFCE-9681-C9F9-B11F-40411C46B0FE}"/>
              </a:ext>
            </a:extLst>
          </p:cNvPr>
          <p:cNvSpPr txBox="1"/>
          <p:nvPr/>
        </p:nvSpPr>
        <p:spPr>
          <a:xfrm>
            <a:off x="151228" y="5897103"/>
            <a:ext cx="93834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Wednesday Night</a:t>
            </a:r>
            <a:r>
              <a:rPr lang="en-US" sz="990" b="1" dirty="0">
                <a:latin typeface="Lucida Calligraphy" panose="03010101010101010101" pitchFamily="66" charset="0"/>
              </a:rPr>
              <a:t>		 	</a:t>
            </a:r>
            <a:r>
              <a:rPr lang="en-US" sz="1200" b="1" dirty="0">
                <a:latin typeface="Monotype Corsiva" panose="03010101010201010101" pitchFamily="66" charset="0"/>
              </a:rPr>
              <a:t> May 6				May 13				May 20				May 27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2CB446-AF50-6A3F-D1C4-2AC364FA84CC}"/>
              </a:ext>
            </a:extLst>
          </p:cNvPr>
          <p:cNvSpPr txBox="1"/>
          <p:nvPr/>
        </p:nvSpPr>
        <p:spPr>
          <a:xfrm>
            <a:off x="483456" y="6243016"/>
            <a:ext cx="143168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Opening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Song Leader: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Devotional: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Closing Prayer:</a:t>
            </a:r>
          </a:p>
          <a:p>
            <a:pPr>
              <a:spcBef>
                <a:spcPts val="185"/>
              </a:spcBef>
            </a:pPr>
            <a:r>
              <a:rPr lang="en-US" sz="900" b="1" dirty="0">
                <a:latin typeface="Arial "/>
              </a:rPr>
              <a:t>Announcements</a:t>
            </a:r>
            <a:r>
              <a:rPr lang="en-US" sz="826" b="1" dirty="0">
                <a:latin typeface="Arial Narrow" panose="020B0606020202030204" pitchFamily="34" charset="0"/>
              </a:rPr>
              <a:t>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A37B27-38EF-2963-3200-DE2EFC35367C}"/>
              </a:ext>
            </a:extLst>
          </p:cNvPr>
          <p:cNvSpPr txBox="1"/>
          <p:nvPr/>
        </p:nvSpPr>
        <p:spPr>
          <a:xfrm>
            <a:off x="2355134" y="6179473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Jeremy Hill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DCDB68-8FF7-3484-1C36-A6C652EBA6CA}"/>
              </a:ext>
            </a:extLst>
          </p:cNvPr>
          <p:cNvSpPr txBox="1"/>
          <p:nvPr/>
        </p:nvSpPr>
        <p:spPr>
          <a:xfrm>
            <a:off x="7956586" y="6209725"/>
            <a:ext cx="1079702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 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9EAF095-676B-4843-AC35-4023926B67B0}"/>
              </a:ext>
            </a:extLst>
          </p:cNvPr>
          <p:cNvSpPr txBox="1"/>
          <p:nvPr/>
        </p:nvSpPr>
        <p:spPr>
          <a:xfrm>
            <a:off x="6099887" y="6214763"/>
            <a:ext cx="935431" cy="1014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Jeremy Hill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Joe Couch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61ABB15-D6DF-8DDB-425F-B4D98D831705}"/>
              </a:ext>
            </a:extLst>
          </p:cNvPr>
          <p:cNvSpPr txBox="1"/>
          <p:nvPr/>
        </p:nvSpPr>
        <p:spPr>
          <a:xfrm>
            <a:off x="4198274" y="6209725"/>
            <a:ext cx="1079702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Teacher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"/>
              </a:rPr>
              <a:t>Ronnie Ruff</a:t>
            </a:r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64EF47A-1A82-5BF7-1196-6D4815C5F14C}"/>
              </a:ext>
            </a:extLst>
          </p:cNvPr>
          <p:cNvSpPr txBox="1"/>
          <p:nvPr/>
        </p:nvSpPr>
        <p:spPr>
          <a:xfrm>
            <a:off x="4440214" y="7270271"/>
            <a:ext cx="18925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latin typeface="Monotype Corsiva" panose="03010101010201010101" pitchFamily="66" charset="0"/>
              </a:rPr>
              <a:t>Usher:   </a:t>
            </a:r>
            <a:r>
              <a:rPr lang="en-US" sz="1000" dirty="0">
                <a:latin typeface="Arial "/>
              </a:rPr>
              <a:t>Ronny Robinson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C41AD6-C7C2-49DB-96BB-2EB57D3B26F2}"/>
              </a:ext>
            </a:extLst>
          </p:cNvPr>
          <p:cNvSpPr txBox="1"/>
          <p:nvPr/>
        </p:nvSpPr>
        <p:spPr>
          <a:xfrm>
            <a:off x="2378871" y="1149455"/>
            <a:ext cx="1091428" cy="298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Jerry Greenhaw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Williams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Bobby Evans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Tom Brisco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Tim Crunkleton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Todd Taylor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Rick Tinsley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AFB9FB-C030-18F7-87FE-D58609048E29}"/>
              </a:ext>
            </a:extLst>
          </p:cNvPr>
          <p:cNvSpPr txBox="1"/>
          <p:nvPr/>
        </p:nvSpPr>
        <p:spPr>
          <a:xfrm>
            <a:off x="8210257" y="1148148"/>
            <a:ext cx="1091428" cy="2857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Jerry Greenhaw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Buzz Toland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Clint Hayes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Ronny Robison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Tim Crunkleton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Sullivan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Brothers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45F96D-D2FA-7984-B82D-66E23B546337}"/>
              </a:ext>
            </a:extLst>
          </p:cNvPr>
          <p:cNvSpPr txBox="1"/>
          <p:nvPr/>
        </p:nvSpPr>
        <p:spPr>
          <a:xfrm>
            <a:off x="3895644" y="1149455"/>
            <a:ext cx="1091428" cy="2857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Ray Crawford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Tom Brisco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Buzz Toland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Brothers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Larry Milum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Rick Tinsley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Jason Foley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Tim Crunkleton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Mike Sullivan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    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    "/>
              </a:rPr>
              <a:t>Ronnie Ruff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A1AB93-A909-BA7C-CFA2-1D24B53B262D}"/>
              </a:ext>
            </a:extLst>
          </p:cNvPr>
          <p:cNvSpPr txBox="1"/>
          <p:nvPr/>
        </p:nvSpPr>
        <p:spPr>
          <a:xfrm>
            <a:off x="6609228" y="1148148"/>
            <a:ext cx="1070301" cy="298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Joe Couch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Scott Seawel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Brothers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Bobby Evans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Jason Foley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Randy Hefley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Jon McCormack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Tom Brisco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Tristan Robinson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Tim Crunkleton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Buzz Toland</a:t>
            </a:r>
          </a:p>
          <a:p>
            <a:endParaRPr lang="en-US" sz="826" dirty="0"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C6F35-7703-AAFE-B9C2-054856D7AF0D}"/>
              </a:ext>
            </a:extLst>
          </p:cNvPr>
          <p:cNvSpPr txBox="1"/>
          <p:nvPr/>
        </p:nvSpPr>
        <p:spPr>
          <a:xfrm>
            <a:off x="5182148" y="1112691"/>
            <a:ext cx="1200796" cy="299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Danny Davis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Joe Williams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Randall Dias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Joe Couch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Clint Hayes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Tristan Robinson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Ronny Robison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Ray Crawford	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Ronnie Ruff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Mike Brothers</a:t>
            </a:r>
          </a:p>
          <a:p>
            <a:pPr>
              <a:spcBef>
                <a:spcPts val="185"/>
              </a:spcBef>
            </a:pP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Mitch Sullivan</a:t>
            </a:r>
          </a:p>
          <a:p>
            <a:pPr>
              <a:spcBef>
                <a:spcPts val="185"/>
              </a:spcBef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Bobby Evans</a:t>
            </a:r>
          </a:p>
          <a:p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30829-752C-4C0C-66FC-F64B218D4FAC}"/>
              </a:ext>
            </a:extLst>
          </p:cNvPr>
          <p:cNvSpPr txBox="1"/>
          <p:nvPr/>
        </p:nvSpPr>
        <p:spPr>
          <a:xfrm>
            <a:off x="5182148" y="4392451"/>
            <a:ext cx="1150588" cy="956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Mike Sullivan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Randy Hefley</a:t>
            </a:r>
            <a:endParaRPr lang="en-US" sz="900" dirty="0">
              <a:solidFill>
                <a:prstClr val="black"/>
              </a:solidFill>
              <a:latin typeface="Arial 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Randall Dias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prstClr val="black"/>
                </a:solidFill>
                <a:latin typeface="Arial "/>
              </a:rPr>
              <a:t>Mitch Sullivan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prstClr val="black"/>
                </a:solidFill>
                <a:latin typeface="Arial "/>
              </a:rPr>
              <a:t>Bobby Evans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561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1944</TotalTime>
  <Words>374</Words>
  <Application>Microsoft Office PowerPoint</Application>
  <PresentationFormat>Custom</PresentationFormat>
  <Paragraphs>172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Aptos</vt:lpstr>
      <vt:lpstr>Aptos Display</vt:lpstr>
      <vt:lpstr>Arial</vt:lpstr>
      <vt:lpstr>Arial </vt:lpstr>
      <vt:lpstr>Arial    </vt:lpstr>
      <vt:lpstr>Arial Narrow</vt:lpstr>
      <vt:lpstr>Calibri</vt:lpstr>
      <vt:lpstr>Lucida Calligraphy</vt:lpstr>
      <vt:lpstr>Monotype Corsiva</vt:lpstr>
      <vt:lpstr>Times New Roman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Pam Hefley</dc:creator>
  <cp:lastModifiedBy>Pam Hefley</cp:lastModifiedBy>
  <cp:revision>54</cp:revision>
  <cp:lastPrinted>2026-03-16T15:57:29Z</cp:lastPrinted>
  <dcterms:created xsi:type="dcterms:W3CDTF">2025-12-26T16:26:13Z</dcterms:created>
  <dcterms:modified xsi:type="dcterms:W3CDTF">2026-05-18T17:49:06Z</dcterms:modified>
</cp:coreProperties>
</file>